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6" r:id="rId2"/>
    <p:sldId id="273" r:id="rId3"/>
    <p:sldId id="285" r:id="rId4"/>
    <p:sldId id="283" r:id="rId5"/>
    <p:sldId id="284" r:id="rId6"/>
    <p:sldId id="278" r:id="rId7"/>
    <p:sldId id="268" r:id="rId8"/>
    <p:sldId id="257" r:id="rId9"/>
    <p:sldId id="272" r:id="rId10"/>
    <p:sldId id="275" r:id="rId11"/>
    <p:sldId id="271" r:id="rId12"/>
    <p:sldId id="281" r:id="rId13"/>
    <p:sldId id="286" r:id="rId14"/>
    <p:sldId id="279" r:id="rId15"/>
  </p:sldIdLst>
  <p:sldSz cx="12192000" cy="6858000"/>
  <p:notesSz cx="6858000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1D51"/>
    <a:srgbClr val="883062"/>
    <a:srgbClr val="D7E8B2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96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&#1051;&#1080;&#1094;&#1077;&#1081;%20&#1048;&#1085;&#1085;&#1086;&#1087;&#1086;&#1083;&#1080;&#1089;\&#1054;&#1083;&#1080;&#1084;&#1087;&#1080;&#1072;&#1076;&#1099;\&#1042;&#1089;&#1077;&#1088;&#1086;&#1089;\&#1048;&#1058;&#1054;&#1043;&#1048;\&#1057;&#1087;&#1080;&#1089;&#1082;&#1080;%20&#1085;&#1072;%20&#1088;&#1077;&#1075;&#1080;&#1086;&#1085;%20&#1089;%20&#1076;&#1072;&#1090;&#1072;&#1084;&#1080;%20(&#1087;&#1088;&#1077;&#1076;&#1074;&#1072;&#1088;&#1080;&#1090;&#1077;&#1083;&#1100;&#1085;&#1099;&#1081;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&#1051;&#1080;&#1094;&#1077;&#1081;%20&#1048;&#1085;&#1085;&#1086;&#1087;&#1086;&#1083;&#1080;&#1089;\&#1054;&#1083;&#1080;&#1084;&#1087;&#1080;&#1072;&#1076;&#1099;\&#1042;&#1089;&#1077;&#1088;&#1086;&#1089;\&#1048;&#1058;&#1054;&#1043;&#1048;\&#1057;&#1087;&#1080;&#1089;&#1082;&#1080;%20&#1085;&#1072;%20&#1088;&#1077;&#1075;&#1080;&#1086;&#1085;%20&#1089;%20&#1076;&#1072;&#1090;&#1072;&#1084;&#1080;%20(&#1087;&#1088;&#1077;&#1076;&#1074;&#1072;&#1088;&#1080;&#1090;&#1077;&#1083;&#1100;&#1085;&#1099;&#1081;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r>
              <a:rPr lang="ru-RU" b="1">
                <a:solidFill>
                  <a:srgbClr val="FF0000"/>
                </a:solidFill>
              </a:rPr>
              <a:t>Эффективность участия по параллелям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rgbClr val="FF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4535892388451443"/>
          <c:y val="0.16708333333333336"/>
          <c:w val="0.84075218722659673"/>
          <c:h val="0.7208876494604841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Лист3!$A$22:$A$26</c:f>
              <c:strCache>
                <c:ptCount val="5"/>
                <c:pt idx="0">
                  <c:v>7 класс</c:v>
                </c:pt>
                <c:pt idx="1">
                  <c:v>8 класс</c:v>
                </c:pt>
                <c:pt idx="2">
                  <c:v>9 класс</c:v>
                </c:pt>
                <c:pt idx="3">
                  <c:v>10 класс</c:v>
                </c:pt>
                <c:pt idx="4">
                  <c:v>11 класс</c:v>
                </c:pt>
              </c:strCache>
            </c:strRef>
          </c:cat>
          <c:val>
            <c:numRef>
              <c:f>Лист3!$D$22:$D$26</c:f>
              <c:numCache>
                <c:formatCode>0.00%</c:formatCode>
                <c:ptCount val="5"/>
                <c:pt idx="0">
                  <c:v>0.9285714285714286</c:v>
                </c:pt>
                <c:pt idx="1">
                  <c:v>0.23809523809523808</c:v>
                </c:pt>
                <c:pt idx="2">
                  <c:v>0.33333333333333331</c:v>
                </c:pt>
                <c:pt idx="3">
                  <c:v>0.33333333333333331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42139472"/>
        <c:axId val="1142133488"/>
      </c:barChart>
      <c:catAx>
        <c:axId val="1142139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42133488"/>
        <c:crosses val="autoZero"/>
        <c:auto val="1"/>
        <c:lblAlgn val="ctr"/>
        <c:lblOffset val="100"/>
        <c:noMultiLvlLbl val="0"/>
      </c:catAx>
      <c:valAx>
        <c:axId val="1142133488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42139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rgbClr val="FF0000"/>
                </a:solidFill>
              </a:rPr>
              <a:t>Доля участников,</a:t>
            </a:r>
            <a:r>
              <a:rPr lang="ru-RU" b="1" baseline="0" dirty="0">
                <a:solidFill>
                  <a:srgbClr val="FF0000"/>
                </a:solidFill>
              </a:rPr>
              <a:t> призёров и победителей </a:t>
            </a:r>
            <a:r>
              <a:rPr lang="ru-RU" b="1" baseline="0" dirty="0" smtClean="0">
                <a:solidFill>
                  <a:srgbClr val="FF0000"/>
                </a:solidFill>
              </a:rPr>
              <a:t/>
            </a:r>
            <a:br>
              <a:rPr lang="ru-RU" b="1" baseline="0" dirty="0" smtClean="0">
                <a:solidFill>
                  <a:srgbClr val="FF0000"/>
                </a:solidFill>
              </a:rPr>
            </a:br>
            <a:r>
              <a:rPr lang="ru-RU" b="1" baseline="0" dirty="0" smtClean="0">
                <a:solidFill>
                  <a:srgbClr val="FF0000"/>
                </a:solidFill>
              </a:rPr>
              <a:t>к общему </a:t>
            </a:r>
            <a:r>
              <a:rPr lang="ru-RU" b="1" baseline="0" dirty="0">
                <a:solidFill>
                  <a:srgbClr val="FF0000"/>
                </a:solidFill>
              </a:rPr>
              <a:t>количеству участников</a:t>
            </a:r>
            <a:endParaRPr lang="ru-RU" b="1" dirty="0">
              <a:solidFill>
                <a:srgbClr val="FF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rgbClr val="FF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6969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FF6969"/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rgbClr val="FF6969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Лист3!$B$60:$K$60</c:f>
              <c:strCache>
                <c:ptCount val="10"/>
                <c:pt idx="0">
                  <c:v>7 кл</c:v>
                </c:pt>
                <c:pt idx="1">
                  <c:v>призёры и победители</c:v>
                </c:pt>
                <c:pt idx="2">
                  <c:v>8 кл</c:v>
                </c:pt>
                <c:pt idx="3">
                  <c:v>призёры и победители</c:v>
                </c:pt>
                <c:pt idx="4">
                  <c:v>9 кл</c:v>
                </c:pt>
                <c:pt idx="5">
                  <c:v>призёры и победители</c:v>
                </c:pt>
                <c:pt idx="6">
                  <c:v>10 кл</c:v>
                </c:pt>
                <c:pt idx="7">
                  <c:v>призёры и победители</c:v>
                </c:pt>
                <c:pt idx="8">
                  <c:v>11 кл</c:v>
                </c:pt>
                <c:pt idx="9">
                  <c:v>призёры и победители</c:v>
                </c:pt>
              </c:strCache>
            </c:strRef>
          </c:cat>
          <c:val>
            <c:numRef>
              <c:f>Лист3!$B$63:$K$63</c:f>
              <c:numCache>
                <c:formatCode>0.00</c:formatCode>
                <c:ptCount val="10"/>
                <c:pt idx="0">
                  <c:v>0.7857142857142857</c:v>
                </c:pt>
                <c:pt idx="1">
                  <c:v>0.76923076923076927</c:v>
                </c:pt>
                <c:pt idx="2">
                  <c:v>0.33333333333333331</c:v>
                </c:pt>
                <c:pt idx="3">
                  <c:v>0.2</c:v>
                </c:pt>
                <c:pt idx="4">
                  <c:v>0.2</c:v>
                </c:pt>
                <c:pt idx="5">
                  <c:v>0.4</c:v>
                </c:pt>
                <c:pt idx="6">
                  <c:v>0.25</c:v>
                </c:pt>
                <c:pt idx="7">
                  <c:v>0</c:v>
                </c:pt>
                <c:pt idx="8">
                  <c:v>0.375</c:v>
                </c:pt>
                <c:pt idx="9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90809664"/>
        <c:axId val="1290799328"/>
      </c:barChart>
      <c:catAx>
        <c:axId val="1290809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90799328"/>
        <c:crosses val="autoZero"/>
        <c:auto val="1"/>
        <c:lblAlgn val="ctr"/>
        <c:lblOffset val="100"/>
        <c:noMultiLvlLbl val="0"/>
      </c:catAx>
      <c:valAx>
        <c:axId val="1290799328"/>
        <c:scaling>
          <c:orientation val="minMax"/>
        </c:scaling>
        <c:delete val="0"/>
        <c:axPos val="l"/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90809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31A955-BBF3-4C53-81A3-A663E2C2C2B4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52592-403E-4029-BE6B-ABEA5B723C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84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B52592-403E-4029-BE6B-ABEA5B723C1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047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8A440-9C19-4692-862B-EE8B7B1D7226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E310B-05EF-46CC-B2A3-A31D9E2E8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770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8A440-9C19-4692-862B-EE8B7B1D7226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E310B-05EF-46CC-B2A3-A31D9E2E8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901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8A440-9C19-4692-862B-EE8B7B1D7226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E310B-05EF-46CC-B2A3-A31D9E2E8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644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8A440-9C19-4692-862B-EE8B7B1D7226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E310B-05EF-46CC-B2A3-A31D9E2E8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04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8A440-9C19-4692-862B-EE8B7B1D7226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E310B-05EF-46CC-B2A3-A31D9E2E8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984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8A440-9C19-4692-862B-EE8B7B1D7226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E310B-05EF-46CC-B2A3-A31D9E2E8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069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8A440-9C19-4692-862B-EE8B7B1D7226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E310B-05EF-46CC-B2A3-A31D9E2E8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992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8A440-9C19-4692-862B-EE8B7B1D7226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E310B-05EF-46CC-B2A3-A31D9E2E8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592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8A440-9C19-4692-862B-EE8B7B1D7226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E310B-05EF-46CC-B2A3-A31D9E2E8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292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8A440-9C19-4692-862B-EE8B7B1D7226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E310B-05EF-46CC-B2A3-A31D9E2E8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529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8A440-9C19-4692-862B-EE8B7B1D7226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E310B-05EF-46CC-B2A3-A31D9E2E8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954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8A440-9C19-4692-862B-EE8B7B1D7226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E310B-05EF-46CC-B2A3-A31D9E2E8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235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11" Type="http://schemas.openxmlformats.org/officeDocument/2006/relationships/image" Target="../media/image26.jpg"/><Relationship Id="rId5" Type="http://schemas.openxmlformats.org/officeDocument/2006/relationships/image" Target="../media/image20.jpeg"/><Relationship Id="rId10" Type="http://schemas.openxmlformats.org/officeDocument/2006/relationships/image" Target="../media/image25.jpg"/><Relationship Id="rId4" Type="http://schemas.openxmlformats.org/officeDocument/2006/relationships/image" Target="../media/image19.jpg"/><Relationship Id="rId9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71" b="14253"/>
          <a:stretch/>
        </p:blipFill>
        <p:spPr>
          <a:xfrm>
            <a:off x="17032" y="7937"/>
            <a:ext cx="12174968" cy="6775922"/>
          </a:xfrm>
          <a:prstGeom prst="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14" name="AutoShape 6" descr="filesystem:https://web.telegram.org/temporary/IMG_2795_6084526064816621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91098" y="1129300"/>
            <a:ext cx="8596668" cy="1129065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effectLst>
                  <a:glow rad="101600">
                    <a:srgbClr val="883062">
                      <a:alpha val="6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Олимпиадное движение </a:t>
            </a:r>
            <a:br>
              <a:rPr lang="ru-RU" sz="6000" b="1" dirty="0" smtClean="0">
                <a:solidFill>
                  <a:schemeClr val="bg1"/>
                </a:solidFill>
                <a:effectLst>
                  <a:glow rad="101600">
                    <a:srgbClr val="883062">
                      <a:alpha val="6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dirty="0" smtClean="0">
                <a:solidFill>
                  <a:schemeClr val="bg1"/>
                </a:solidFill>
                <a:effectLst>
                  <a:glow rad="101600">
                    <a:srgbClr val="883062">
                      <a:alpha val="6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6000" b="1" dirty="0">
                <a:solidFill>
                  <a:schemeClr val="bg1"/>
                </a:solidFill>
                <a:effectLst>
                  <a:glow rad="101600">
                    <a:srgbClr val="883062">
                      <a:alpha val="6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Stairway Up</a:t>
            </a:r>
            <a:r>
              <a:rPr lang="ru-RU" sz="6000" b="1" dirty="0">
                <a:solidFill>
                  <a:schemeClr val="bg1"/>
                </a:solidFill>
                <a:effectLst>
                  <a:glow rad="101600">
                    <a:srgbClr val="883062">
                      <a:alpha val="6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934025" y="4844480"/>
            <a:ext cx="66845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bg1"/>
                </a:solidFill>
                <a:effectLst>
                  <a:glow rad="101600">
                    <a:srgbClr val="771D5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</a:t>
            </a:r>
          </a:p>
          <a:p>
            <a:pPr algn="r"/>
            <a:r>
              <a:rPr lang="ru-RU" sz="2400" b="1" dirty="0" smtClean="0">
                <a:solidFill>
                  <a:schemeClr val="bg1"/>
                </a:solidFill>
                <a:effectLst>
                  <a:glow rad="101600">
                    <a:srgbClr val="771D5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ГАОУ «Лицей Иннополис»</a:t>
            </a:r>
          </a:p>
          <a:p>
            <a:pPr algn="r"/>
            <a:r>
              <a:rPr lang="ru-RU" sz="2400" b="1" dirty="0" err="1" smtClean="0">
                <a:solidFill>
                  <a:schemeClr val="bg1"/>
                </a:solidFill>
                <a:effectLst>
                  <a:glow rad="101600">
                    <a:srgbClr val="771D5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Сулимова</a:t>
            </a:r>
            <a:endParaRPr lang="ru-RU" sz="2400" b="1" dirty="0" smtClean="0">
              <a:solidFill>
                <a:schemeClr val="bg1"/>
              </a:solidFill>
              <a:effectLst>
                <a:glow rad="101600">
                  <a:srgbClr val="771D51"/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400" b="1" dirty="0" smtClean="0">
                <a:solidFill>
                  <a:schemeClr val="bg1"/>
                </a:solidFill>
                <a:effectLst>
                  <a:glow rad="101600">
                    <a:srgbClr val="771D5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Надежда Алексеевна</a:t>
            </a:r>
            <a:endParaRPr lang="ru-RU" sz="2400" b="1" dirty="0">
              <a:solidFill>
                <a:schemeClr val="bg1"/>
              </a:solidFill>
              <a:effectLst>
                <a:glow rad="101600">
                  <a:srgbClr val="771D51"/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59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 descr="filesystem:https://web.telegram.org/temporary/IMG_2795_6084526064816621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75" y="46790"/>
            <a:ext cx="2644107" cy="1128377"/>
          </a:xfrm>
          <a:prstGeom prst="rect">
            <a:avLst/>
          </a:prstGeom>
        </p:spPr>
      </p:pic>
      <p:sp>
        <p:nvSpPr>
          <p:cNvPr id="2" name="AutoShape 2" descr="https://edu.tatar.ru/upload/news/1461172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95306" y="-18571"/>
            <a:ext cx="8596668" cy="1129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Олимпиадное движение «</a:t>
            </a:r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Stairway Up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756" y="1590600"/>
            <a:ext cx="821987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ru-RU" sz="2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Всемирная робототехническая олимпиада </a:t>
            </a:r>
            <a:r>
              <a:rPr lang="ru-RU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– WRO-2016</a:t>
            </a:r>
            <a: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Нью-Дели</a:t>
            </a:r>
            <a:r>
              <a:rPr lang="ru-RU" sz="2400" dirty="0">
                <a:solidFill>
                  <a:srgbClr val="C00000"/>
                </a:solidFill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Индия</a:t>
            </a:r>
            <a:r>
              <a:rPr lang="ru-RU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:</a:t>
            </a:r>
          </a:p>
          <a:p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«Футбол роботов», </a:t>
            </a:r>
            <a: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бронзовая медаль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(</a:t>
            </a:r>
            <a:r>
              <a:rPr lang="ru-RU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Санаров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Семен и </a:t>
            </a:r>
            <a:r>
              <a:rPr lang="ru-RU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Вертячих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Роман)</a:t>
            </a:r>
            <a:endParaRPr lang="ru-RU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62390" y="4549676"/>
            <a:ext cx="79895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Футбол роботов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»</a:t>
            </a:r>
            <a:endParaRPr lang="ru-RU" sz="24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1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место </a:t>
            </a:r>
            <a:r>
              <a:rPr lang="ru-RU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Санаров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Семен и </a:t>
            </a:r>
            <a:r>
              <a:rPr lang="ru-RU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Вертячих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Роман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,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2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место Усманов Данил и Евграфов Максим </a:t>
            </a:r>
            <a:endParaRPr lang="ru-RU" sz="2400" dirty="0" smtClean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«</a:t>
            </a:r>
            <a: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Локализация</a:t>
            </a:r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: </a:t>
            </a:r>
            <a: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карта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»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1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место </a:t>
            </a:r>
            <a:r>
              <a:rPr lang="ru-RU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Гариханов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Айдар и Валеев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Ренат 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2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место Осокин Егор и Степанов Вадим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endParaRPr lang="ru-RU" sz="2400" dirty="0" smtClean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270" y="3947887"/>
            <a:ext cx="120146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Республиканский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этап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всероссийской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робототехнической олимпиады </a:t>
            </a:r>
            <a: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2017</a:t>
            </a:r>
            <a:endParaRPr lang="ru-RU" sz="24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2" t="4309" r="7290" b="19841"/>
          <a:stretch/>
        </p:blipFill>
        <p:spPr>
          <a:xfrm>
            <a:off x="307975" y="4505016"/>
            <a:ext cx="3049374" cy="21448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5" t="6286" r="5631" b="13795"/>
          <a:stretch/>
        </p:blipFill>
        <p:spPr>
          <a:xfrm>
            <a:off x="8298626" y="1590600"/>
            <a:ext cx="3210012" cy="2186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3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 descr="filesystem:https://web.telegram.org/temporary/IMG_2795_6084526064816621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88" y="46284"/>
            <a:ext cx="2261286" cy="965008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261287" y="-110047"/>
            <a:ext cx="8596668" cy="1129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Олимпиадное движение «</a:t>
            </a:r>
            <a:r>
              <a:rPr lang="en-US" sz="3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Stairway Up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»</a:t>
            </a:r>
            <a:endParaRPr lang="ru-RU" sz="3600" b="1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11018" y="893899"/>
            <a:ext cx="91851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>
                <a:solidFill>
                  <a:srgbClr val="C00000"/>
                </a:solidFill>
                <a:ea typeface="Calibri" panose="020F0502020204030204" pitchFamily="34" charset="0"/>
              </a:rPr>
              <a:t>Олимпиада Национальной технологической инициативы</a:t>
            </a:r>
            <a:endParaRPr lang="ru-RU" sz="2800" i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4562" y="1417119"/>
            <a:ext cx="5026180" cy="5509200"/>
          </a:xfrm>
          <a:prstGeom prst="rect">
            <a:avLst/>
          </a:prstGeom>
          <a:noFill/>
          <a:effectLst>
            <a:softEdge rad="635000"/>
          </a:effectLst>
        </p:spPr>
        <p:txBody>
          <a:bodyPr wrap="square" rtlCol="0">
            <a:spAutoFit/>
          </a:bodyPr>
          <a:lstStyle/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Участники заключительного этапа - </a:t>
            </a:r>
            <a:r>
              <a:rPr 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24 чел. </a:t>
            </a: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Призеры и победители - </a:t>
            </a:r>
            <a:r>
              <a:rPr 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23 чел.</a:t>
            </a:r>
            <a:br>
              <a:rPr 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Дипломы в личном зачете -12, в командном - 13 </a:t>
            </a:r>
          </a:p>
          <a:p>
            <a:pPr fontAlgn="base"/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(2016 год 15 участников, 2 призёра) </a:t>
            </a:r>
          </a:p>
          <a:p>
            <a:pPr fontAlgn="base"/>
            <a:endParaRPr lang="ru-RU" b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fontAlgn="base">
              <a:spcAft>
                <a:spcPts val="600"/>
              </a:spcAft>
            </a:pPr>
            <a: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Направления:</a:t>
            </a:r>
          </a:p>
          <a:p>
            <a:pPr marL="285750" indent="-285750" fontAlgn="base">
              <a:spcAft>
                <a:spcPts val="600"/>
              </a:spcAft>
              <a:buFont typeface="Calibri" panose="020F0502020204030204" pitchFamily="34" charset="0"/>
              <a:buChar char="‒"/>
            </a:pPr>
            <a:r>
              <a:rPr lang="ru-RU" sz="20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Нейротехнологии</a:t>
            </a:r>
            <a:endParaRPr lang="ru-RU" sz="2000" dirty="0" smtClean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285750" indent="-285750" fontAlgn="base">
              <a:spcAft>
                <a:spcPts val="600"/>
              </a:spcAft>
              <a:buFont typeface="Calibri" panose="020F0502020204030204" pitchFamily="34" charset="0"/>
              <a:buChar char="‒"/>
            </a:pP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Беспилотные летательные аппараты</a:t>
            </a:r>
          </a:p>
          <a:p>
            <a:pPr marL="285750" indent="-285750" fontAlgn="base">
              <a:spcAft>
                <a:spcPts val="600"/>
              </a:spcAft>
              <a:buFont typeface="Calibri" panose="020F0502020204030204" pitchFamily="34" charset="0"/>
              <a:buChar char="‒"/>
            </a:pP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Системы связи и ДЗЗ 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(космические 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системы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2000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fontAlgn="base">
              <a:spcAft>
                <a:spcPts val="600"/>
              </a:spcAft>
              <a:buFont typeface="Calibri" panose="020F0502020204030204" pitchFamily="34" charset="0"/>
              <a:buChar char="‒"/>
            </a:pP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Инженерные биологические 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системы</a:t>
            </a:r>
          </a:p>
          <a:p>
            <a:pPr marL="285750" indent="-285750" fontAlgn="base">
              <a:spcAft>
                <a:spcPts val="600"/>
              </a:spcAft>
              <a:buFont typeface="Calibri" panose="020F0502020204030204" pitchFamily="34" charset="0"/>
              <a:buChar char="‒"/>
            </a:pP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Электронная инженерия: Умный 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дом;</a:t>
            </a:r>
          </a:p>
          <a:p>
            <a:pPr marL="285750" indent="-285750" fontAlgn="base">
              <a:spcAft>
                <a:spcPts val="600"/>
              </a:spcAft>
              <a:buFont typeface="Calibri" panose="020F0502020204030204" pitchFamily="34" charset="0"/>
              <a:buChar char="‒"/>
            </a:pP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Интеллектуальные робототехнические 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системы</a:t>
            </a:r>
            <a:endParaRPr lang="ru-RU" sz="2000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9" t="26969" r="17006" b="10851"/>
          <a:stretch/>
        </p:blipFill>
        <p:spPr>
          <a:xfrm>
            <a:off x="4870107" y="5118764"/>
            <a:ext cx="2232541" cy="14095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2" t="3307" r="10754" b="13652"/>
          <a:stretch/>
        </p:blipFill>
        <p:spPr>
          <a:xfrm>
            <a:off x="4872596" y="1552198"/>
            <a:ext cx="2208034" cy="15731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0" r="10628" b="10487"/>
          <a:stretch/>
        </p:blipFill>
        <p:spPr>
          <a:xfrm>
            <a:off x="2605386" y="5118764"/>
            <a:ext cx="2062573" cy="14095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10867" b="5729"/>
          <a:stretch/>
        </p:blipFill>
        <p:spPr>
          <a:xfrm>
            <a:off x="2564848" y="1523683"/>
            <a:ext cx="2084894" cy="160165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848" y="3644066"/>
            <a:ext cx="2124368" cy="91329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11" b="11058"/>
          <a:stretch/>
        </p:blipFill>
        <p:spPr>
          <a:xfrm>
            <a:off x="27577" y="1523682"/>
            <a:ext cx="2365927" cy="160165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1" b="13830"/>
          <a:stretch/>
        </p:blipFill>
        <p:spPr>
          <a:xfrm>
            <a:off x="36622" y="5118765"/>
            <a:ext cx="2356882" cy="140952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60" b="14721"/>
          <a:stretch/>
        </p:blipFill>
        <p:spPr>
          <a:xfrm>
            <a:off x="32631" y="3365999"/>
            <a:ext cx="2360873" cy="148574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5" t="25766" r="21667" b="15315"/>
          <a:stretch/>
        </p:blipFill>
        <p:spPr>
          <a:xfrm>
            <a:off x="4870107" y="3327888"/>
            <a:ext cx="2210524" cy="1534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73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 descr="filesystem:https://web.telegram.org/temporary/IMG_2795_6084526064816621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975" y="91386"/>
            <a:ext cx="2255504" cy="962540"/>
          </a:xfrm>
          <a:prstGeom prst="rect">
            <a:avLst/>
          </a:prstGeom>
        </p:spPr>
      </p:pic>
      <p:sp>
        <p:nvSpPr>
          <p:cNvPr id="2" name="AutoShape 2" descr="https://edu.tatar.ru/upload/news/1461172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740104" y="1402544"/>
            <a:ext cx="8290344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IV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городская открытая олимпиада </a:t>
            </a:r>
            <a:b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КФУ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для школьников по физике </a:t>
            </a:r>
            <a:r>
              <a:rPr lang="en-US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-</a:t>
            </a:r>
            <a: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4 </a:t>
            </a:r>
            <a: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призёра;</a:t>
            </a:r>
            <a:endParaRPr lang="en-US" sz="24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Интернет-олимпиада школьников по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физике</a:t>
            </a:r>
            <a:r>
              <a:rPr 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– 9 </a:t>
            </a:r>
            <a: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призёров;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Межрегиональная предметная олимпиада ФГАОУ ВО К(П)ФУ по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физике </a:t>
            </a:r>
            <a: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– 1 победитель, 4 призёра;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Ежегодная олимпиада на Кубок Лицея </a:t>
            </a:r>
            <a:r>
              <a:rPr lang="ru-RU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Иннополис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:</a:t>
            </a:r>
            <a:b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2017 год – участники с 7 по 11 класс, вопросы по физике;</a:t>
            </a:r>
            <a:b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2018 год – участники с 7 по 11 класс, вопросы </a:t>
            </a:r>
            <a:b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по физике, математике, информатике</a:t>
            </a:r>
            <a: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563479" y="-60723"/>
            <a:ext cx="8596668" cy="1129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Олимпиадное движение «</a:t>
            </a:r>
            <a:r>
              <a:rPr lang="en-US" sz="3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Stairway Up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»</a:t>
            </a:r>
            <a:endParaRPr lang="ru-RU" sz="3600" b="1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666583" y="1068342"/>
            <a:ext cx="6336594" cy="54440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Физика, математика, информатика</a:t>
            </a:r>
            <a:endParaRPr lang="ru-RU" sz="2800" b="1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95550" y="1995369"/>
            <a:ext cx="4408995" cy="3306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19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3004703" cy="1282262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420999" y="76600"/>
            <a:ext cx="8596668" cy="8062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Олимпиадное движение «</a:t>
            </a:r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Stairway Up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60375" y="1282263"/>
            <a:ext cx="11161024" cy="5255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Сетевое взаимодействие, сотрудничество, партнерство</a:t>
            </a:r>
            <a:endParaRPr lang="ru-RU" sz="28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98601" y="1983920"/>
            <a:ext cx="9711558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АНО ВО «Университет </a:t>
            </a:r>
            <a:r>
              <a:rPr lang="ru-RU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Иннополис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–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базовая школа 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К(П)ФУ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специалистов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Лицеи для одаренных учащихся РТ и РФ </a:t>
            </a:r>
            <a: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обмен опытом</a:t>
            </a: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Агентство стратегических инициатив –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базовая площадка олимпиады НТИ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«Новые облачные технологии» –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апробация программного продукта </a:t>
            </a:r>
            <a:r>
              <a:rPr lang="ru-RU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МойОфис</a:t>
            </a:r>
            <a:endParaRPr lang="ru-RU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«Яндекс», Школа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данных –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площадка для реализации программы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 курса «Основы программирования на языке </a:t>
            </a:r>
            <a:r>
              <a:rPr lang="ru-RU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«Институт инновационных технологий»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г. Пермь – соглашение о сотрудничестве и совместной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246234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38678" y="1215563"/>
            <a:ext cx="89028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i="1" dirty="0">
                <a:solidFill>
                  <a:srgbClr val="C00000"/>
                </a:solidFill>
                <a:cs typeface="Times New Roman" panose="02020603050405020304" pitchFamily="18" charset="0"/>
              </a:rPr>
              <a:t>Ожидаемые результаты </a:t>
            </a:r>
            <a:r>
              <a:rPr lang="ru-RU" sz="2800" i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в 2017-2018 </a:t>
            </a:r>
            <a:r>
              <a:rPr lang="ru-RU" sz="2800" i="1" dirty="0">
                <a:solidFill>
                  <a:srgbClr val="C00000"/>
                </a:solidFill>
                <a:cs typeface="Times New Roman" panose="02020603050405020304" pitchFamily="18" charset="0"/>
              </a:rPr>
              <a:t>учебном году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1788722"/>
              </p:ext>
            </p:extLst>
          </p:nvPr>
        </p:nvGraphicFramePr>
        <p:xfrm>
          <a:off x="443329" y="1897038"/>
          <a:ext cx="11476038" cy="46158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83201"/>
                <a:gridCol w="2062671"/>
                <a:gridCol w="1730166"/>
              </a:tblGrid>
              <a:tr h="6815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 smtClean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Показатель </a:t>
                      </a:r>
                      <a:r>
                        <a:rPr lang="ru-RU" sz="2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оценки</a:t>
                      </a:r>
                      <a:endParaRPr lang="ru-RU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2016-2017 </a:t>
                      </a:r>
                      <a:r>
                        <a:rPr lang="ru-RU" sz="2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учебный год</a:t>
                      </a:r>
                      <a:endParaRPr lang="ru-RU" sz="2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2017-2018 </a:t>
                      </a:r>
                      <a:r>
                        <a:rPr lang="ru-RU" sz="2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учебный год</a:t>
                      </a:r>
                      <a:endParaRPr lang="ru-RU" sz="2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9199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Количество призеров и победителей </a:t>
                      </a:r>
                      <a:r>
                        <a:rPr lang="ru-RU" sz="2400" b="1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муниципального</a:t>
                      </a:r>
                      <a:r>
                        <a:rPr lang="ru-RU" sz="2400" b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этапа Всероссийской олимпиады </a:t>
                      </a:r>
                      <a:r>
                        <a:rPr lang="ru-RU" sz="2400" b="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школьников</a:t>
                      </a:r>
                      <a:endParaRPr lang="ru-RU" sz="24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ru-RU" sz="2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115</a:t>
                      </a:r>
                      <a:endParaRPr lang="ru-RU" sz="2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9199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Количество призеров и победителей </a:t>
                      </a:r>
                      <a:r>
                        <a:rPr lang="ru-RU" sz="24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регионального</a:t>
                      </a:r>
                      <a:r>
                        <a:rPr lang="en-US" sz="24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24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республиканского </a:t>
                      </a:r>
                      <a:r>
                        <a:rPr lang="ru-RU" sz="2400" b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этапа Всероссийской олимпиады </a:t>
                      </a:r>
                      <a:r>
                        <a:rPr lang="ru-RU" sz="2400" b="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школьников</a:t>
                      </a:r>
                      <a:endParaRPr lang="ru-RU" sz="24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2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2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9782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Количество призеров и победителей </a:t>
                      </a:r>
                      <a:r>
                        <a:rPr lang="ru-RU" sz="2400" b="1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заключительного</a:t>
                      </a:r>
                      <a:r>
                        <a:rPr lang="ru-RU" sz="2400" b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этапа Всероссийской олимпиады школьников</a:t>
                      </a:r>
                      <a:endParaRPr lang="ru-RU" sz="24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9466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Количество призеров и победителей заключительного этапа олимпиад Перечня </a:t>
                      </a:r>
                      <a:r>
                        <a:rPr lang="ru-RU" sz="2400" b="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МОиН</a:t>
                      </a:r>
                      <a:r>
                        <a:rPr lang="ru-RU" sz="2400" b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РФ</a:t>
                      </a:r>
                      <a:endParaRPr lang="ru-RU" sz="24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2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2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24" y="86498"/>
            <a:ext cx="2162432" cy="922821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091746" y="-119746"/>
            <a:ext cx="8596668" cy="1129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Олимпиадное движение «</a:t>
            </a:r>
            <a:r>
              <a:rPr lang="en-US" sz="3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Stairway Up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»</a:t>
            </a:r>
            <a:endParaRPr lang="ru-RU" sz="3600" b="1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3778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 descr="filesystem:https://web.telegram.org/temporary/IMG_2795_6084526064816621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410375" y="109794"/>
            <a:ext cx="8596668" cy="112906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Олимпиадное движение</a:t>
            </a:r>
            <a:endParaRPr lang="ru-RU" sz="3600" b="1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975" y="140525"/>
            <a:ext cx="2316432" cy="98854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0249" y="1269590"/>
            <a:ext cx="111948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</a:rPr>
              <a:t>Организация работы по подготовке одарённых  учащихся  к участию  в олимпиадном движении  различного уровня  </a:t>
            </a:r>
            <a:r>
              <a:rPr lang="ru-RU" sz="2400" dirty="0" smtClean="0">
                <a:solidFill>
                  <a:srgbClr val="002060"/>
                </a:solidFill>
              </a:rPr>
              <a:t>- задача </a:t>
            </a:r>
            <a:r>
              <a:rPr lang="ru-RU" sz="2400" dirty="0">
                <a:solidFill>
                  <a:srgbClr val="002060"/>
                </a:solidFill>
              </a:rPr>
              <a:t> наиболее </a:t>
            </a:r>
            <a:r>
              <a:rPr lang="ru-RU" sz="2400" dirty="0" smtClean="0">
                <a:solidFill>
                  <a:srgbClr val="002060"/>
                </a:solidFill>
              </a:rPr>
              <a:t>актуальная </a:t>
            </a:r>
            <a:r>
              <a:rPr lang="ru-RU" sz="2400" dirty="0">
                <a:solidFill>
                  <a:srgbClr val="002060"/>
                </a:solidFill>
              </a:rPr>
              <a:t>и </a:t>
            </a:r>
            <a:r>
              <a:rPr lang="ru-RU" sz="2400" dirty="0" smtClean="0">
                <a:solidFill>
                  <a:srgbClr val="002060"/>
                </a:solidFill>
              </a:rPr>
              <a:t>значимая </a:t>
            </a:r>
            <a:r>
              <a:rPr lang="ru-RU" sz="2400" dirty="0">
                <a:solidFill>
                  <a:srgbClr val="002060"/>
                </a:solidFill>
              </a:rPr>
              <a:t>для лицейского </a:t>
            </a:r>
            <a:r>
              <a:rPr lang="ru-RU" sz="2400" dirty="0" smtClean="0">
                <a:solidFill>
                  <a:srgbClr val="002060"/>
                </a:solidFill>
              </a:rPr>
              <a:t>образования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1857" y="2758804"/>
            <a:ext cx="1105468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 b="1" dirty="0" smtClean="0">
                <a:solidFill>
                  <a:srgbClr val="002060"/>
                </a:solidFill>
              </a:rPr>
              <a:t>Развитие системы поддержки одаренных детей</a:t>
            </a:r>
            <a:r>
              <a:rPr lang="ru-RU" sz="2400" dirty="0" smtClean="0">
                <a:solidFill>
                  <a:srgbClr val="002060"/>
                </a:solidFill>
              </a:rPr>
              <a:t>: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</a:rPr>
              <a:t>Национальная образовательная инициатива </a:t>
            </a:r>
            <a:r>
              <a:rPr lang="ru-RU" sz="2400" dirty="0" smtClean="0">
                <a:solidFill>
                  <a:srgbClr val="C00000"/>
                </a:solidFill>
              </a:rPr>
              <a:t>«Наша новая школа</a:t>
            </a:r>
            <a:r>
              <a:rPr lang="ru-RU" sz="2400" dirty="0">
                <a:solidFill>
                  <a:srgbClr val="C00000"/>
                </a:solidFill>
              </a:rPr>
              <a:t>»</a:t>
            </a:r>
            <a:r>
              <a:rPr lang="ru-RU" sz="2400" dirty="0">
                <a:solidFill>
                  <a:srgbClr val="002060"/>
                </a:solidFill>
              </a:rPr>
              <a:t>, </a:t>
            </a:r>
            <a:r>
              <a:rPr lang="ru-RU" sz="2400" i="1" dirty="0">
                <a:solidFill>
                  <a:srgbClr val="002060"/>
                </a:solidFill>
              </a:rPr>
              <a:t>утв. Президентом РФ от 4 февраля 2010 г. </a:t>
            </a:r>
            <a:r>
              <a:rPr lang="ru-RU" sz="2400" i="1" dirty="0" smtClean="0">
                <a:solidFill>
                  <a:srgbClr val="002060"/>
                </a:solidFill>
              </a:rPr>
              <a:t>№ </a:t>
            </a:r>
            <a:r>
              <a:rPr lang="ru-RU" sz="2400" i="1" dirty="0">
                <a:solidFill>
                  <a:srgbClr val="002060"/>
                </a:solidFill>
              </a:rPr>
              <a:t>Пр-271</a:t>
            </a: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</a:rPr>
              <a:t>Государственная программа Российской Федерации </a:t>
            </a:r>
            <a:r>
              <a:rPr lang="ru-RU" sz="2400" dirty="0" smtClean="0">
                <a:solidFill>
                  <a:srgbClr val="C00000"/>
                </a:solidFill>
              </a:rPr>
              <a:t>«Развитие образования»</a:t>
            </a:r>
            <a:r>
              <a:rPr lang="ru-RU" sz="2400" dirty="0" smtClean="0">
                <a:solidFill>
                  <a:srgbClr val="002060"/>
                </a:solidFill>
              </a:rPr>
              <a:t> на 2013-2020 годы, </a:t>
            </a:r>
            <a:r>
              <a:rPr lang="ru-RU" sz="2400" i="1" dirty="0" smtClean="0">
                <a:solidFill>
                  <a:srgbClr val="002060"/>
                </a:solidFill>
              </a:rPr>
              <a:t>утв. Постановлением Правительства РФ от 15 апреля 2014 г. №295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C00000"/>
                </a:solidFill>
              </a:rPr>
              <a:t>Национальная технологическая инициатива</a:t>
            </a:r>
            <a:r>
              <a:rPr lang="ru-RU" sz="2400" dirty="0">
                <a:solidFill>
                  <a:srgbClr val="002060"/>
                </a:solidFill>
              </a:rPr>
              <a:t>, </a:t>
            </a:r>
            <a:r>
              <a:rPr lang="ru-RU" sz="2400" i="1" dirty="0" smtClean="0">
                <a:solidFill>
                  <a:srgbClr val="002060"/>
                </a:solidFill>
              </a:rPr>
              <a:t>поручение </a:t>
            </a:r>
            <a:r>
              <a:rPr lang="ru-RU" sz="2400" i="1" dirty="0">
                <a:solidFill>
                  <a:srgbClr val="002060"/>
                </a:solidFill>
              </a:rPr>
              <a:t>Президента России </a:t>
            </a:r>
            <a:r>
              <a:rPr lang="ru-RU" sz="2400" i="1" dirty="0" smtClean="0">
                <a:solidFill>
                  <a:srgbClr val="002060"/>
                </a:solidFill>
              </a:rPr>
              <a:t/>
            </a:r>
            <a:br>
              <a:rPr lang="ru-RU" sz="2400" i="1" dirty="0" smtClean="0">
                <a:solidFill>
                  <a:srgbClr val="002060"/>
                </a:solidFill>
              </a:rPr>
            </a:br>
            <a:r>
              <a:rPr lang="ru-RU" sz="2400" i="1" dirty="0" smtClean="0">
                <a:solidFill>
                  <a:srgbClr val="002060"/>
                </a:solidFill>
              </a:rPr>
              <a:t>В</a:t>
            </a:r>
            <a:r>
              <a:rPr lang="ru-RU" sz="2400" i="1" dirty="0">
                <a:solidFill>
                  <a:srgbClr val="002060"/>
                </a:solidFill>
              </a:rPr>
              <a:t>. В. Путина по реализации послания Федеральному Собранию от 4 декабря 2014 года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12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 descr="filesystem:https://web.telegram.org/temporary/IMG_2795_6084526064816621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396727" y="70262"/>
            <a:ext cx="8596668" cy="112906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Олимпиадное движение «</a:t>
            </a:r>
            <a:r>
              <a:rPr lang="en-US" sz="36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Stairway Up</a:t>
            </a:r>
            <a:r>
              <a:rPr lang="ru-RU" sz="36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51643" y="1461878"/>
            <a:ext cx="601501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«</a:t>
            </a:r>
            <a:r>
              <a:rPr lang="en-US" sz="2800" b="1" dirty="0">
                <a:solidFill>
                  <a:srgbClr val="002060"/>
                </a:solidFill>
                <a:cs typeface="Times New Roman" panose="02020603050405020304" pitchFamily="18" charset="0"/>
              </a:rPr>
              <a:t>Stairway Up</a:t>
            </a:r>
            <a:r>
              <a:rPr lang="ru-RU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»</a:t>
            </a:r>
            <a:r>
              <a:rPr lang="ru-RU" sz="2800" b="1" dirty="0">
                <a:solidFill>
                  <a:srgbClr val="002060"/>
                </a:solidFill>
                <a:cs typeface="Times New Roman" panose="02020603050405020304" pitchFamily="18" charset="0"/>
              </a:rPr>
              <a:t> - </a:t>
            </a:r>
            <a:r>
              <a:rPr lang="ru-RU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это не столько путь к достижению Олимпа, сколько дорога на протяжении всей жизни, где каждый шаг – очередная ступень к познанию, совершенствованию, победе над собой.</a:t>
            </a:r>
          </a:p>
          <a:p>
            <a:pPr algn="just"/>
            <a:endParaRPr lang="ru-RU" sz="28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975" y="140525"/>
            <a:ext cx="2316432" cy="98854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84406">
            <a:off x="368263" y="1808683"/>
            <a:ext cx="4834913" cy="39587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5018" flipH="1">
            <a:off x="7574077" y="4520541"/>
            <a:ext cx="3301877" cy="2184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44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 descr="filesystem:https://web.telegram.org/temporary/IMG_2795_6084526064816621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396727" y="70262"/>
            <a:ext cx="8596668" cy="112906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Олимпиадное движение «</a:t>
            </a:r>
            <a:r>
              <a:rPr lang="en-US" sz="36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Stairway Up</a:t>
            </a:r>
            <a:r>
              <a:rPr lang="ru-RU" sz="36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975" y="140525"/>
            <a:ext cx="2316432" cy="98854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5575" y="1038686"/>
            <a:ext cx="1160805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002060"/>
                </a:solidFill>
                <a:cs typeface="Times New Roman" panose="02020603050405020304" pitchFamily="18" charset="0"/>
              </a:rPr>
              <a:t>Цель: </a:t>
            </a:r>
            <a:endParaRPr lang="ru-RU" sz="22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rgbClr val="002060"/>
                </a:solidFill>
                <a:cs typeface="Times New Roman" panose="02020603050405020304" pitchFamily="18" charset="0"/>
              </a:rPr>
              <a:t>Развитие олимпиадного движения в </a:t>
            </a:r>
            <a:r>
              <a:rPr lang="ru-RU" sz="2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лицее</a:t>
            </a:r>
            <a:endParaRPr lang="ru-RU" sz="22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Непрерывный рост </a:t>
            </a:r>
            <a:r>
              <a:rPr lang="ru-RU" sz="2200" dirty="0">
                <a:solidFill>
                  <a:srgbClr val="002060"/>
                </a:solidFill>
                <a:cs typeface="Times New Roman" panose="02020603050405020304" pitchFamily="18" charset="0"/>
              </a:rPr>
              <a:t>личности ученика: личности, </a:t>
            </a:r>
            <a:r>
              <a:rPr lang="ru-RU" sz="2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способной </a:t>
            </a:r>
            <a:r>
              <a:rPr lang="ru-RU" sz="2200" dirty="0">
                <a:solidFill>
                  <a:srgbClr val="002060"/>
                </a:solidFill>
                <a:cs typeface="Times New Roman" panose="02020603050405020304" pitchFamily="18" charset="0"/>
              </a:rPr>
              <a:t>к познанию, исследованию и творчеству, </a:t>
            </a:r>
            <a:br>
              <a:rPr lang="ru-RU" sz="2200" dirty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обладающей </a:t>
            </a:r>
            <a:r>
              <a:rPr lang="ru-RU" sz="2200" dirty="0">
                <a:solidFill>
                  <a:srgbClr val="002060"/>
                </a:solidFill>
                <a:cs typeface="Times New Roman" panose="02020603050405020304" pitchFamily="18" charset="0"/>
              </a:rPr>
              <a:t>высоким </a:t>
            </a:r>
            <a:r>
              <a:rPr lang="ru-RU" sz="2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интеллектом</a:t>
            </a:r>
            <a:endParaRPr lang="ru-RU" sz="22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r>
              <a:rPr lang="ru-RU" sz="22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Задачи</a:t>
            </a:r>
            <a:r>
              <a:rPr lang="ru-RU" sz="2200" b="1" dirty="0">
                <a:solidFill>
                  <a:srgbClr val="002060"/>
                </a:solidFill>
                <a:cs typeface="Times New Roman" panose="02020603050405020304" pitchFamily="18" charset="0"/>
              </a:rPr>
              <a:t>:</a:t>
            </a:r>
            <a:endParaRPr lang="ru-RU" sz="22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342900" lvl="0" indent="-342900">
              <a:buFont typeface="Times New Roman" panose="02020603050405020304" pitchFamily="18" charset="0"/>
              <a:buChar char="–"/>
            </a:pPr>
            <a:r>
              <a:rPr lang="ru-RU" sz="2200" dirty="0">
                <a:solidFill>
                  <a:srgbClr val="002060"/>
                </a:solidFill>
                <a:cs typeface="Times New Roman" panose="02020603050405020304" pitchFamily="18" charset="0"/>
              </a:rPr>
              <a:t>Сформировать устойчивый интерес обучающихся к </a:t>
            </a:r>
            <a:r>
              <a:rPr lang="ru-RU" sz="2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интеллектуальному </a:t>
            </a:r>
            <a:r>
              <a:rPr lang="ru-RU" sz="2200" dirty="0">
                <a:solidFill>
                  <a:srgbClr val="002060"/>
                </a:solidFill>
                <a:cs typeface="Times New Roman" panose="02020603050405020304" pitchFamily="18" charset="0"/>
              </a:rPr>
              <a:t>росту;</a:t>
            </a:r>
          </a:p>
          <a:p>
            <a:pPr marL="342900" lvl="0" indent="-342900">
              <a:buFont typeface="Times New Roman" panose="02020603050405020304" pitchFamily="18" charset="0"/>
              <a:buChar char="–"/>
            </a:pPr>
            <a:r>
              <a:rPr lang="ru-RU" sz="2200" dirty="0">
                <a:solidFill>
                  <a:srgbClr val="002060"/>
                </a:solidFill>
                <a:cs typeface="Times New Roman" panose="02020603050405020304" pitchFamily="18" charset="0"/>
              </a:rPr>
              <a:t>Стимулировать одарённых детей к участию в предметных олимпиадах и к достижению в них высоких результатов;</a:t>
            </a:r>
          </a:p>
          <a:p>
            <a:pPr marL="342900" lvl="0" indent="-342900">
              <a:buFont typeface="Times New Roman" panose="02020603050405020304" pitchFamily="18" charset="0"/>
              <a:buChar char="–"/>
            </a:pPr>
            <a:r>
              <a:rPr lang="ru-RU" sz="2200" dirty="0">
                <a:solidFill>
                  <a:srgbClr val="002060"/>
                </a:solidFill>
                <a:cs typeface="Times New Roman" panose="02020603050405020304" pitchFamily="18" charset="0"/>
              </a:rPr>
              <a:t>Расширить возможности для участия одаренных и способных детей в олимпиадах различных уровней и направлений;</a:t>
            </a:r>
          </a:p>
          <a:p>
            <a:pPr marL="342900" lvl="0" indent="-342900">
              <a:buFont typeface="Times New Roman" panose="02020603050405020304" pitchFamily="18" charset="0"/>
              <a:buChar char="–"/>
            </a:pPr>
            <a:r>
              <a:rPr lang="ru-RU" sz="2200" dirty="0">
                <a:solidFill>
                  <a:srgbClr val="002060"/>
                </a:solidFill>
                <a:cs typeface="Times New Roman" panose="02020603050405020304" pitchFamily="18" charset="0"/>
              </a:rPr>
              <a:t>Повысить профессиональный уровень педагогов при работе с одарёнными детьми;</a:t>
            </a:r>
          </a:p>
          <a:p>
            <a:pPr marL="342900" lvl="0" indent="-342900">
              <a:buFont typeface="Times New Roman" panose="02020603050405020304" pitchFamily="18" charset="0"/>
              <a:buChar char="–"/>
            </a:pPr>
            <a:r>
              <a:rPr lang="ru-RU" sz="2200" dirty="0">
                <a:solidFill>
                  <a:srgbClr val="002060"/>
                </a:solidFill>
                <a:cs typeface="Times New Roman" panose="02020603050405020304" pitchFamily="18" charset="0"/>
              </a:rPr>
              <a:t>Совершенствовать систему дополнительного образования обучающихся, отвечающую запросам их интеллектуального, познавательного и творческого развития;</a:t>
            </a:r>
          </a:p>
          <a:p>
            <a:pPr marL="342900" lvl="0" indent="-342900">
              <a:buFont typeface="Times New Roman" panose="02020603050405020304" pitchFamily="18" charset="0"/>
              <a:buChar char="–"/>
            </a:pPr>
            <a:r>
              <a:rPr lang="ru-RU" sz="2200" dirty="0">
                <a:solidFill>
                  <a:srgbClr val="002060"/>
                </a:solidFill>
                <a:cs typeface="Times New Roman" panose="02020603050405020304" pitchFamily="18" charset="0"/>
              </a:rPr>
              <a:t>Расширить сотрудничество с организациями, деятельность которых связана с развитием одаренных детей.</a:t>
            </a:r>
          </a:p>
          <a:p>
            <a:endParaRPr lang="ru-RU" sz="22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395" y="1129066"/>
            <a:ext cx="3818239" cy="2540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123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816" y="1869349"/>
            <a:ext cx="2218939" cy="2820685"/>
          </a:xfrm>
          <a:prstGeom prst="rect">
            <a:avLst/>
          </a:prstGeom>
        </p:spPr>
      </p:pic>
      <p:sp>
        <p:nvSpPr>
          <p:cNvPr id="14" name="AutoShape 6" descr="filesystem:https://web.telegram.org/temporary/IMG_2795_6084526064816621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378" y="157644"/>
            <a:ext cx="2354652" cy="1004852"/>
          </a:xfrm>
          <a:prstGeom prst="rect">
            <a:avLst/>
          </a:prstGeom>
        </p:spPr>
      </p:pic>
      <p:sp>
        <p:nvSpPr>
          <p:cNvPr id="2" name="AutoShape 2" descr="https://go1.imgsmail.ru/imgpreview?key=23737c287c1dda28&amp;mb=imgdb_preview_1655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343807" y="1282263"/>
            <a:ext cx="7798678" cy="4855778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9824" y="2294827"/>
            <a:ext cx="3186187" cy="2618420"/>
          </a:xfrm>
          <a:prstGeom prst="roundRect">
            <a:avLst/>
          </a:prstGeom>
          <a:solidFill>
            <a:srgbClr val="D7E8B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36013" y="755581"/>
            <a:ext cx="2652710" cy="1668553"/>
          </a:xfrm>
          <a:prstGeom prst="roundRect">
            <a:avLst/>
          </a:prstGeom>
          <a:solidFill>
            <a:srgbClr val="D7E8B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907005" y="782244"/>
            <a:ext cx="2773830" cy="1676491"/>
          </a:xfrm>
          <a:prstGeom prst="roundRect">
            <a:avLst/>
          </a:prstGeom>
          <a:solidFill>
            <a:srgbClr val="D7E8B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939285" y="2538893"/>
            <a:ext cx="3139002" cy="2317915"/>
          </a:xfrm>
          <a:prstGeom prst="roundRect">
            <a:avLst/>
          </a:prstGeom>
          <a:solidFill>
            <a:srgbClr val="D7E8B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755238" y="4309241"/>
            <a:ext cx="4980989" cy="2377963"/>
          </a:xfrm>
          <a:prstGeom prst="roundRect">
            <a:avLst/>
          </a:prstGeom>
          <a:solidFill>
            <a:srgbClr val="D7E8B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503659" y="782244"/>
            <a:ext cx="2732511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Подведение итогов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Планирование работы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Итоговые УТС лицея</a:t>
            </a:r>
          </a:p>
          <a:p>
            <a:pPr lvl="0" algn="ctr"/>
            <a:r>
              <a:rPr 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(май)</a:t>
            </a:r>
            <a:endParaRPr lang="ru-RU" sz="20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64198" y="807902"/>
            <a:ext cx="2929064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Самостоятельная работа по индивидуальным заданиям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Летние школы, УТС</a:t>
            </a:r>
          </a:p>
          <a:p>
            <a:pPr algn="ctr">
              <a:spcBef>
                <a:spcPts val="600"/>
              </a:spcBef>
            </a:pP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(</a:t>
            </a:r>
            <a:r>
              <a:rPr 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июнь – август</a:t>
            </a: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)</a:t>
            </a:r>
            <a:endParaRPr lang="ru-RU" sz="20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939284" y="2574465"/>
            <a:ext cx="31390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7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Стартовая диагностика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7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Проверка </a:t>
            </a:r>
            <a:r>
              <a:rPr lang="ru-RU" sz="1700" dirty="0">
                <a:solidFill>
                  <a:srgbClr val="002060"/>
                </a:solidFill>
                <a:cs typeface="Times New Roman" panose="02020603050405020304" pitchFamily="18" charset="0"/>
              </a:rPr>
              <a:t>и оценка летних </a:t>
            </a:r>
            <a:br>
              <a:rPr lang="ru-RU" sz="1700" dirty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sz="17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олимпиадных заданий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7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Утверждение </a:t>
            </a:r>
            <a:r>
              <a:rPr lang="ru-RU" sz="1700" dirty="0">
                <a:solidFill>
                  <a:srgbClr val="002060"/>
                </a:solidFill>
                <a:cs typeface="Times New Roman" panose="02020603050405020304" pitchFamily="18" charset="0"/>
              </a:rPr>
              <a:t>расписания </a:t>
            </a:r>
            <a:br>
              <a:rPr lang="ru-RU" sz="1700" dirty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sz="17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дополнительных занятий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7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Утверждение </a:t>
            </a:r>
            <a:r>
              <a:rPr lang="ru-RU" sz="1700" dirty="0">
                <a:solidFill>
                  <a:srgbClr val="002060"/>
                </a:solidFill>
                <a:cs typeface="Times New Roman" panose="02020603050405020304" pitchFamily="18" charset="0"/>
              </a:rPr>
              <a:t>списка </a:t>
            </a:r>
            <a:r>
              <a:rPr lang="ru-RU" sz="17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тренеров-педагогов</a:t>
            </a:r>
          </a:p>
          <a:p>
            <a:pPr lvl="0" algn="ctr">
              <a:spcBef>
                <a:spcPts val="600"/>
              </a:spcBef>
            </a:pPr>
            <a:r>
              <a:rPr 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(сентябрь)</a:t>
            </a:r>
            <a:endParaRPr lang="ru-RU" sz="20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34207" y="4309241"/>
            <a:ext cx="538658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7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Систематические занятия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7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Участие в соревнованиях:</a:t>
            </a:r>
          </a:p>
          <a:p>
            <a:pPr marL="742950" lvl="1" indent="-285750">
              <a:buFont typeface="Times New Roman" panose="02020603050405020304" pitchFamily="18" charset="0"/>
              <a:buChar char="–"/>
            </a:pPr>
            <a:r>
              <a:rPr lang="ru-RU" sz="17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Всероссийская олимпиада школьников</a:t>
            </a:r>
          </a:p>
          <a:p>
            <a:pPr marL="742950" lvl="1" indent="-285750">
              <a:buFont typeface="Times New Roman" panose="02020603050405020304" pitchFamily="18" charset="0"/>
              <a:buChar char="–"/>
            </a:pPr>
            <a:r>
              <a:rPr lang="ru-RU" sz="1700" dirty="0">
                <a:solidFill>
                  <a:srgbClr val="002060"/>
                </a:solidFill>
                <a:cs typeface="Times New Roman" panose="02020603050405020304" pitchFamily="18" charset="0"/>
              </a:rPr>
              <a:t>Олимпиада </a:t>
            </a:r>
            <a:r>
              <a:rPr lang="ru-RU" sz="17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НТИ</a:t>
            </a:r>
          </a:p>
          <a:p>
            <a:pPr marL="742950" lvl="1" indent="-285750">
              <a:buFont typeface="Times New Roman" panose="02020603050405020304" pitchFamily="18" charset="0"/>
              <a:buChar char="–"/>
            </a:pPr>
            <a:r>
              <a:rPr lang="ru-RU" sz="17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Мировая робототехническая олимпиада </a:t>
            </a:r>
            <a:r>
              <a:rPr lang="en-US" sz="1700" dirty="0">
                <a:solidFill>
                  <a:srgbClr val="002060"/>
                </a:solidFill>
                <a:cs typeface="Times New Roman" panose="02020603050405020304" pitchFamily="18" charset="0"/>
              </a:rPr>
              <a:t>WRO</a:t>
            </a:r>
            <a:r>
              <a:rPr lang="ru-RU" sz="17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endParaRPr lang="ru-RU" sz="1700" dirty="0" smtClean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742950" lvl="1" indent="-285750">
              <a:buFont typeface="Times New Roman" panose="02020603050405020304" pitchFamily="18" charset="0"/>
              <a:buChar char="–"/>
            </a:pPr>
            <a:r>
              <a:rPr lang="ru-RU" sz="17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Предметные олимпиады вузов</a:t>
            </a:r>
          </a:p>
          <a:p>
            <a:pPr marL="742950" lvl="1" indent="-285750">
              <a:buFont typeface="Times New Roman" panose="02020603050405020304" pitchFamily="18" charset="0"/>
              <a:buChar char="–"/>
            </a:pPr>
            <a:r>
              <a:rPr lang="ru-RU" sz="17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Открытые межрегиональные и </a:t>
            </a:r>
            <a:r>
              <a:rPr lang="ru-RU" sz="17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международ-ные</a:t>
            </a:r>
            <a:r>
              <a:rPr lang="ru-RU" sz="17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олимпиады</a:t>
            </a:r>
          </a:p>
          <a:p>
            <a:pPr lvl="1" algn="ctr"/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(</a:t>
            </a:r>
            <a:r>
              <a:rPr 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октябрь – май</a:t>
            </a: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8300" y="2424134"/>
            <a:ext cx="3310296" cy="2662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Методическое </a:t>
            </a:r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сопровождение учителей – предметников и классных </a:t>
            </a:r>
            <a:r>
              <a:rPr 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руководителей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Олимпиада учителей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День науки. Олимпиада на кубок лицея</a:t>
            </a:r>
            <a:endParaRPr lang="ru-RU" sz="1600" b="1" dirty="0" smtClean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lvl="0" algn="ctr"/>
            <a:r>
              <a:rPr 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(март – апрель)</a:t>
            </a:r>
            <a:endParaRPr lang="ru-RU" sz="20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 flipH="1" flipV="1">
            <a:off x="2998366" y="5033014"/>
            <a:ext cx="173967" cy="20087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3123879" y="2109721"/>
            <a:ext cx="209456" cy="14780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6221076" y="1282263"/>
            <a:ext cx="375739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9122325" y="5111882"/>
            <a:ext cx="292374" cy="24401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9514458" y="2337957"/>
            <a:ext cx="147404" cy="18638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Заголовок 1"/>
          <p:cNvSpPr>
            <a:spLocks noGrp="1"/>
          </p:cNvSpPr>
          <p:nvPr>
            <p:ph type="title"/>
          </p:nvPr>
        </p:nvSpPr>
        <p:spPr>
          <a:xfrm>
            <a:off x="2515030" y="-144463"/>
            <a:ext cx="8596668" cy="112906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Олимпиадное движение «</a:t>
            </a:r>
            <a:r>
              <a:rPr lang="en-US" sz="36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Stairway Up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» </a:t>
            </a:r>
            <a:endParaRPr lang="ru-RU" sz="3600" b="1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56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11169" y="507825"/>
            <a:ext cx="8596668" cy="6212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i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Участие в олимпиадах</a:t>
            </a:r>
            <a:endParaRPr lang="ru-RU" sz="2800" i="1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22" y="534379"/>
            <a:ext cx="1402851" cy="1189374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186662" y="-490099"/>
            <a:ext cx="8596668" cy="11290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Олимпиадное движение «</a:t>
            </a:r>
            <a:r>
              <a:rPr lang="en-US" sz="3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Stairway Up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»</a:t>
            </a:r>
            <a:endParaRPr lang="ru-RU" sz="3600" b="1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7975" y="140525"/>
            <a:ext cx="2316432" cy="9885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082" y="1636890"/>
            <a:ext cx="11459259" cy="506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70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65333" y="1905513"/>
            <a:ext cx="8953369" cy="4170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200"/>
              </a:spcAft>
            </a:pP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М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атематика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, русский язык, физика, информатика и ИКТ – </a:t>
            </a:r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100% участие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лицеистов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остальные  предметы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–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по желанию</a:t>
            </a:r>
            <a:endParaRPr lang="ru-RU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Всего учащихся </a:t>
            </a:r>
            <a: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– 124,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зарегистрировано для участия </a:t>
            </a:r>
            <a: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- 725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человек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alt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Каждый </a:t>
            </a:r>
            <a:r>
              <a:rPr lang="ru-RU" alt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лицеист принял участие </a:t>
            </a:r>
            <a:r>
              <a:rPr lang="ru-RU" alt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в 4 - </a:t>
            </a:r>
            <a:r>
              <a:rPr lang="ru-RU" alt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6 </a:t>
            </a:r>
            <a:r>
              <a:rPr lang="ru-RU" alt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олимпиадах</a:t>
            </a:r>
            <a:endParaRPr lang="ru-RU" sz="2400" dirty="0" smtClean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96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призёров и победителей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36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чел – победители и призёры </a:t>
            </a:r>
            <a:b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в 3 и более олимпиадах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6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чел – победители и </a:t>
            </a:r>
            <a:b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призёры в 5 олимпиадах </a:t>
            </a:r>
            <a:endParaRPr lang="ru-RU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-102736" y="951964"/>
            <a:ext cx="9676139" cy="1129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i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Всероссийская олимпиада школьников – школьный этап</a:t>
            </a:r>
            <a:endParaRPr lang="ru-RU" sz="2800" i="1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1" t="17484" r="10724" b="5830"/>
          <a:stretch/>
        </p:blipFill>
        <p:spPr>
          <a:xfrm>
            <a:off x="9218703" y="4280254"/>
            <a:ext cx="2786163" cy="187917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705" y="1833665"/>
            <a:ext cx="2786162" cy="1857441"/>
          </a:xfrm>
          <a:prstGeom prst="rect">
            <a:avLst/>
          </a:prstGeom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2396727" y="70262"/>
            <a:ext cx="8596668" cy="112906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Олимпиадное движение «</a:t>
            </a:r>
            <a:r>
              <a:rPr lang="en-US" sz="36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Stairway Up</a:t>
            </a:r>
            <a:r>
              <a:rPr lang="ru-RU" sz="36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975" y="140525"/>
            <a:ext cx="2316432" cy="98854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598" y="4280254"/>
            <a:ext cx="2823473" cy="1882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0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623" y="2091950"/>
            <a:ext cx="2996775" cy="1517639"/>
          </a:xfrm>
          <a:prstGeom prst="rect">
            <a:avLst/>
          </a:prstGeom>
        </p:spPr>
      </p:pic>
      <p:sp>
        <p:nvSpPr>
          <p:cNvPr id="14" name="AutoShape 6" descr="filesystem:https://web.telegram.org/temporary/IMG_2795_6084526064816621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75" y="69423"/>
            <a:ext cx="2520778" cy="107574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7974" y="1839928"/>
            <a:ext cx="67210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Всего – 70 участников (53 ученика)</a:t>
            </a:r>
          </a:p>
          <a:p>
            <a: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Призёров – 24</a:t>
            </a:r>
          </a:p>
          <a:p>
            <a: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Победителей – 3 </a:t>
            </a:r>
            <a:endParaRPr lang="ru-RU" sz="24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850542" y="79834"/>
            <a:ext cx="8596668" cy="1129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Олимпиадное движение «</a:t>
            </a:r>
            <a:r>
              <a:rPr lang="en-US" sz="3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Stairway Up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»</a:t>
            </a:r>
            <a:endParaRPr lang="ru-RU" sz="3600" b="1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670440" y="1028279"/>
            <a:ext cx="11161024" cy="1232582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Всероссийская олимпиада школьников – </a:t>
            </a:r>
            <a:r>
              <a:rPr lang="ru-RU" sz="2800" i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ru-RU" sz="2800" i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2800" i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региональный</a:t>
            </a:r>
            <a:r>
              <a:rPr lang="en-US" sz="2800" i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/</a:t>
            </a:r>
            <a:r>
              <a:rPr lang="ru-RU" sz="2800" i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республиканский этап</a:t>
            </a:r>
            <a:endParaRPr lang="ru-RU" sz="2800" i="1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883212"/>
              </p:ext>
            </p:extLst>
          </p:nvPr>
        </p:nvGraphicFramePr>
        <p:xfrm>
          <a:off x="307974" y="3609589"/>
          <a:ext cx="5608731" cy="2877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8231474"/>
              </p:ext>
            </p:extLst>
          </p:nvPr>
        </p:nvGraphicFramePr>
        <p:xfrm>
          <a:off x="6443829" y="3609589"/>
          <a:ext cx="5177569" cy="28557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23770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 descr="filesystem:https://web.telegram.org/temporary/IMG_2795_6084526064816621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604806" y="959008"/>
            <a:ext cx="10730691" cy="80472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Заключительный этап </a:t>
            </a:r>
            <a:r>
              <a:rPr lang="ru-RU" sz="28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Всероссийской олимпиады школьников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993990" y="1905856"/>
            <a:ext cx="56882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Зарипов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Руслан – </a:t>
            </a:r>
          </a:p>
          <a:p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призер Всероссийской олимпиады </a:t>
            </a:r>
          </a:p>
          <a:p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школьников по физике</a:t>
            </a:r>
            <a:endParaRPr lang="ru-RU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98764" y="3534108"/>
            <a:ext cx="11342776" cy="812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Международная олимпиада  школьников по татарскому языку</a:t>
            </a:r>
            <a:endParaRPr lang="ru-RU" sz="2800" b="1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47" y="88592"/>
            <a:ext cx="2494390" cy="1064485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3160278" y="-166524"/>
            <a:ext cx="8596668" cy="1129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Олимпиадное движение «</a:t>
            </a:r>
            <a:r>
              <a:rPr lang="en-US" sz="3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Stairway Up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»</a:t>
            </a:r>
            <a:endParaRPr lang="ru-RU" sz="3600" b="1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99682" y="4648798"/>
            <a:ext cx="34284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Всего участников – 7 </a:t>
            </a:r>
          </a:p>
          <a:p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1 победитель</a:t>
            </a:r>
          </a:p>
          <a:p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1 призёр </a:t>
            </a:r>
          </a:p>
          <a:p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5 лауреатов </a:t>
            </a:r>
            <a:endParaRPr lang="ru-RU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3066" y="4269469"/>
            <a:ext cx="1908307" cy="25444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396" y="1672851"/>
            <a:ext cx="2689207" cy="17936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6" t="15296" r="35755" b="7015"/>
          <a:stretch/>
        </p:blipFill>
        <p:spPr>
          <a:xfrm>
            <a:off x="6059606" y="4258759"/>
            <a:ext cx="2444258" cy="24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79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6873</TotalTime>
  <Words>597</Words>
  <Application>Microsoft Office PowerPoint</Application>
  <PresentationFormat>Широкоэкранный</PresentationFormat>
  <Paragraphs>135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Wingdings</vt:lpstr>
      <vt:lpstr>Тема Office</vt:lpstr>
      <vt:lpstr>Олимпиадное движение  «Stairway Up»</vt:lpstr>
      <vt:lpstr>Олимпиадное движение</vt:lpstr>
      <vt:lpstr>Олимпиадное движение «Stairway Up»</vt:lpstr>
      <vt:lpstr>Олимпиадное движение «Stairway Up»</vt:lpstr>
      <vt:lpstr>Олимпиадное движение «Stairway Up» </vt:lpstr>
      <vt:lpstr>Презентация PowerPoint</vt:lpstr>
      <vt:lpstr>Олимпиадное движение «Stairway Up»</vt:lpstr>
      <vt:lpstr>Всероссийская олимпиада школьников –  региональный/республиканский этап</vt:lpstr>
      <vt:lpstr>Заключительный этап Всероссийской олимпиады школьников</vt:lpstr>
      <vt:lpstr>Презентация PowerPoint</vt:lpstr>
      <vt:lpstr>Презентация PowerPoint</vt:lpstr>
      <vt:lpstr>Физика, математика, информатика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Anna_Pepul</cp:lastModifiedBy>
  <cp:revision>163</cp:revision>
  <cp:lastPrinted>2017-05-11T14:25:29Z</cp:lastPrinted>
  <dcterms:created xsi:type="dcterms:W3CDTF">2016-09-09T10:40:52Z</dcterms:created>
  <dcterms:modified xsi:type="dcterms:W3CDTF">2017-05-22T14:57:52Z</dcterms:modified>
</cp:coreProperties>
</file>